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5" r:id="rId3"/>
    <p:sldMasterId id="2147483687" r:id="rId4"/>
  </p:sldMasterIdLst>
  <p:notesMasterIdLst>
    <p:notesMasterId r:id="rId19"/>
  </p:notesMasterIdLst>
  <p:sldIdLst>
    <p:sldId id="281" r:id="rId5"/>
    <p:sldId id="283" r:id="rId6"/>
    <p:sldId id="304" r:id="rId7"/>
    <p:sldId id="302" r:id="rId8"/>
    <p:sldId id="310" r:id="rId9"/>
    <p:sldId id="306" r:id="rId10"/>
    <p:sldId id="307" r:id="rId11"/>
    <p:sldId id="296" r:id="rId12"/>
    <p:sldId id="286" r:id="rId13"/>
    <p:sldId id="292" r:id="rId14"/>
    <p:sldId id="287" r:id="rId15"/>
    <p:sldId id="300" r:id="rId16"/>
    <p:sldId id="269" r:id="rId17"/>
    <p:sldId id="311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070" autoAdjust="0"/>
  </p:normalViewPr>
  <p:slideViewPr>
    <p:cSldViewPr>
      <p:cViewPr varScale="1">
        <p:scale>
          <a:sx n="118" d="100"/>
          <a:sy n="118" d="100"/>
        </p:scale>
        <p:origin x="-33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1E5F8-F80A-4095-8691-897112CC6875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53A055-A6B3-4500-B4DA-C0C6C7EE7A14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078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9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BCE53-33D1-4F62-922F-DE189B62EB75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33BE3-2E41-4FD0-ABDD-3704A847AB34}" type="slidenum">
              <a:rPr lang="it-IT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9C884-1E51-41ED-B41E-4C729F809191}" type="slidenum">
              <a:rPr lang="it-IT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791F1-F2CC-4A9A-A64E-C3211F275DCB}" type="slidenum">
              <a:rPr lang="it-IT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45C01-BBB1-4C63-8EDA-5D8D33E9BBA3}" type="slidenum">
              <a:rPr lang="it-IT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5E15-D6ED-4114-AACD-12BEBC910FA0}" type="slidenum">
              <a:rPr lang="it-IT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C4B4A-3769-4BC2-9B6B-1CF4B6E27CF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A162A-FFD0-4C6C-9E1E-982A5B8A5D86}" type="slidenum">
              <a:rPr lang="it-IT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52EF5-2877-45E6-BDD7-098B7A974D1A}" type="slidenum">
              <a:rPr lang="it-IT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92FB1-0799-47B3-9CB2-AC708E823BD8}" type="slidenum">
              <a:rPr lang="it-IT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58839-FDEE-44F3-85F4-A1BE9DD4DC8B}" type="slidenum">
              <a:rPr lang="it-IT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25BF8-8316-4E37-ABD2-583D992B3A0F}" type="slidenum">
              <a:rPr lang="it-IT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B32C16">
                    <a:shade val="75000"/>
                  </a:srgbClr>
                </a:solidFill>
              </a:rPr>
              <a:pPr/>
              <a:t>‹n.›</a:t>
            </a:fld>
            <a:endParaRPr lang="it-IT">
              <a:solidFill>
                <a:srgbClr val="B32C16">
                  <a:shade val="75000"/>
                </a:srgbClr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srgbClr val="B32C16">
                    <a:shade val="75000"/>
                  </a:srgbClr>
                </a:solidFill>
              </a:rPr>
              <a:pPr/>
              <a:t>‹n.›</a:t>
            </a:fld>
            <a:endParaRPr lang="it-IT">
              <a:solidFill>
                <a:srgbClr val="B32C16">
                  <a:shade val="75000"/>
                </a:srgbClr>
              </a:solidFill>
            </a:endParaRPr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B32C16">
                    <a:shade val="75000"/>
                  </a:srgbClr>
                </a:solidFill>
              </a:rPr>
              <a:pPr/>
              <a:t>‹n.›</a:t>
            </a:fld>
            <a:endParaRPr lang="it-IT">
              <a:solidFill>
                <a:srgbClr val="B32C16">
                  <a:shade val="75000"/>
                </a:srgbClr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B32C16">
                    <a:shade val="75000"/>
                  </a:srgbClr>
                </a:solidFill>
              </a:rPr>
              <a:pPr/>
              <a:t>‹n.›</a:t>
            </a:fld>
            <a:endParaRPr lang="it-IT">
              <a:solidFill>
                <a:srgbClr val="B32C16">
                  <a:shade val="75000"/>
                </a:srgbClr>
              </a:solidFill>
            </a:endParaRP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007B441-5312-499D-93C3-6E37886527FA}" type="slidenum">
              <a:rPr lang="it-IT" smtClean="0">
                <a:solidFill>
                  <a:srgbClr val="B32C16">
                    <a:shade val="75000"/>
                  </a:srgbClr>
                </a:solidFill>
              </a:rPr>
              <a:pPr/>
              <a:t>‹n.›</a:t>
            </a:fld>
            <a:endParaRPr lang="it-IT">
              <a:solidFill>
                <a:srgbClr val="B32C16">
                  <a:shade val="75000"/>
                </a:srgbClr>
              </a:solidFill>
            </a:endParaRPr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srgbClr val="B32C16">
                    <a:shade val="75000"/>
                  </a:srgbClr>
                </a:solidFill>
              </a:rPr>
              <a:pPr/>
              <a:t>‹n.›</a:t>
            </a:fld>
            <a:endParaRPr lang="it-IT">
              <a:solidFill>
                <a:srgbClr val="B32C16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B32C16">
                    <a:shade val="75000"/>
                  </a:srgbClr>
                </a:solidFill>
              </a:rPr>
              <a:pPr/>
              <a:t>‹n.›</a:t>
            </a:fld>
            <a:endParaRPr lang="it-IT">
              <a:solidFill>
                <a:srgbClr val="B32C16">
                  <a:shade val="75000"/>
                </a:srgbClr>
              </a:solidFill>
            </a:endParaRPr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srgbClr val="B32C16">
                    <a:shade val="75000"/>
                  </a:srgbClr>
                </a:solidFill>
              </a:rPr>
              <a:pPr/>
              <a:t>‹n.›</a:t>
            </a:fld>
            <a:endParaRPr lang="it-IT">
              <a:solidFill>
                <a:srgbClr val="B32C16">
                  <a:shade val="75000"/>
                </a:srgbClr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B32C16">
                    <a:shade val="75000"/>
                  </a:srgbClr>
                </a:solidFill>
              </a:rPr>
              <a:pPr/>
              <a:t>‹n.›</a:t>
            </a:fld>
            <a:endParaRPr lang="it-IT">
              <a:solidFill>
                <a:srgbClr val="B32C16">
                  <a:shade val="75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srgbClr val="B32C16">
                    <a:shade val="75000"/>
                  </a:srgbClr>
                </a:solidFill>
              </a:rPr>
              <a:pPr/>
              <a:t>‹n.›</a:t>
            </a:fld>
            <a:endParaRPr lang="it-IT">
              <a:solidFill>
                <a:srgbClr val="B32C16">
                  <a:shade val="75000"/>
                </a:srgbClr>
              </a:solidFill>
            </a:endParaRP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FEFAC9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FEFAC9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FEFAC9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FEFAC9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D312B-DF6A-4483-951F-4EE8267E1E3D}" type="slidenum">
              <a:rPr lang="it-IT">
                <a:solidFill>
                  <a:srgbClr val="444D26">
                    <a:shade val="90000"/>
                  </a:srgbClr>
                </a:solidFill>
              </a:rPr>
              <a:pPr>
                <a:defRPr/>
              </a:pPr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2631AB-48C4-4A81-BD73-10DD5837D1DC}" type="slidenum">
              <a:rPr lang="it-I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‹n.›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B32C16">
                    <a:shade val="75000"/>
                  </a:srgbClr>
                </a:solidFill>
              </a:rPr>
              <a:pPr/>
              <a:t>‹n.›</a:t>
            </a:fld>
            <a:endParaRPr lang="it-IT">
              <a:solidFill>
                <a:srgbClr val="B32C16">
                  <a:shade val="75000"/>
                </a:srgbClr>
              </a:solidFill>
            </a:endParaRPr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59832" y="3429000"/>
            <a:ext cx="5616624" cy="2520280"/>
          </a:xfrm>
          <a:solidFill>
            <a:schemeClr val="accent1"/>
          </a:solidFill>
        </p:spPr>
        <p:txBody>
          <a:bodyPr/>
          <a:lstStyle/>
          <a:p>
            <a:pPr indent="0" algn="ctr" eaLnBrk="1" hangingPunct="1">
              <a:spcBef>
                <a:spcPts val="0"/>
              </a:spcBef>
              <a:buNone/>
            </a:pPr>
            <a:r>
              <a:rPr lang="it-IT" sz="4800" b="1" dirty="0" smtClean="0"/>
              <a:t>Dalla Parola:</a:t>
            </a:r>
          </a:p>
          <a:p>
            <a:pPr indent="0" algn="ctr" eaLnBrk="1" hangingPunct="1">
              <a:spcBef>
                <a:spcPts val="0"/>
              </a:spcBef>
              <a:buNone/>
            </a:pPr>
            <a:r>
              <a:rPr lang="it-IT" sz="4800" b="1" dirty="0" smtClean="0"/>
              <a:t>Chiamati ad educare alla fede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/>
          </p:nvPr>
        </p:nvSpPr>
        <p:spPr/>
        <p:txBody>
          <a:bodyPr>
            <a:normAutofit fontScale="77500" lnSpcReduction="20000"/>
          </a:bodyPr>
          <a:lstStyle/>
          <a:p>
            <a:pPr hangingPunct="0"/>
            <a:r>
              <a:rPr lang="it-IT" dirty="0" smtClean="0"/>
              <a:t>Educare alla fede è un compito che va assunto con umiltà e fiducia, in tutto ciò </a:t>
            </a:r>
            <a:r>
              <a:rPr lang="it-IT" dirty="0" smtClean="0">
                <a:solidFill>
                  <a:srgbClr val="FF0000"/>
                </a:solidFill>
              </a:rPr>
              <a:t>i genitori sono aiutati dalla grazia del sacramento e dalla Comunità </a:t>
            </a:r>
            <a:r>
              <a:rPr lang="it-IT" dirty="0" smtClean="0"/>
              <a:t>fatta di altre famiglie e di altri genitori.</a:t>
            </a:r>
          </a:p>
          <a:p>
            <a:pPr hangingPunct="0">
              <a:buNone/>
            </a:pPr>
            <a:r>
              <a:rPr lang="it-IT" dirty="0" smtClean="0"/>
              <a:t> </a:t>
            </a:r>
          </a:p>
          <a:p>
            <a:pPr hangingPunct="0"/>
            <a:r>
              <a:rPr lang="it-IT" dirty="0" smtClean="0"/>
              <a:t>La loro condotta di vita è la prima via che apre all’incontro con Dio. </a:t>
            </a:r>
            <a:r>
              <a:rPr lang="it-IT" dirty="0" smtClean="0">
                <a:solidFill>
                  <a:srgbClr val="FF0000"/>
                </a:solidFill>
              </a:rPr>
              <a:t>L’ambiente familiare</a:t>
            </a:r>
            <a:r>
              <a:rPr lang="it-IT" dirty="0" smtClean="0"/>
              <a:t>, fatto prima di tutto di persone e poi di tante piccole e grandi cose, </a:t>
            </a:r>
            <a:r>
              <a:rPr lang="it-IT" dirty="0" smtClean="0">
                <a:solidFill>
                  <a:srgbClr val="FF0000"/>
                </a:solidFill>
              </a:rPr>
              <a:t>favorisce o condiziona negativamente l’educazione religiosa</a:t>
            </a:r>
            <a:r>
              <a:rPr lang="it-IT" dirty="0" smtClean="0"/>
              <a:t>.</a:t>
            </a:r>
          </a:p>
          <a:p>
            <a:pPr hangingPunct="0">
              <a:buNone/>
            </a:pPr>
            <a:endParaRPr lang="it-IT" dirty="0" smtClean="0"/>
          </a:p>
          <a:p>
            <a:pPr hangingPunct="0"/>
            <a:r>
              <a:rPr lang="it-IT" dirty="0" smtClean="0"/>
              <a:t>In famiglia tutti i componenti si formano e si educano a partire dalle molteplici occasioni fatte di parole, esempi e testimonianze, dal comportamento e dalla vita. </a:t>
            </a:r>
            <a:r>
              <a:rPr lang="it-IT" dirty="0" smtClean="0">
                <a:solidFill>
                  <a:srgbClr val="FF0000"/>
                </a:solidFill>
              </a:rPr>
              <a:t>Dal modello dei genitori i figli apprendono i valori essenziali. </a:t>
            </a:r>
            <a:r>
              <a:rPr lang="it-IT" dirty="0" smtClean="0"/>
              <a:t>Dall’</a:t>
            </a:r>
            <a:r>
              <a:rPr lang="it-IT" dirty="0" err="1" smtClean="0"/>
              <a:t>interpetrazione</a:t>
            </a:r>
            <a:r>
              <a:rPr lang="it-IT" dirty="0" smtClean="0"/>
              <a:t> dei fatti, dal nascere e dal morire detti e commentati si acquisisce il senso e l’orientamento dell’esistenza.</a:t>
            </a:r>
          </a:p>
          <a:p>
            <a:endParaRPr lang="it-IT" dirty="0"/>
          </a:p>
        </p:txBody>
      </p:sp>
    </p:spTree>
  </p:cSld>
  <p:clrMapOvr>
    <a:masterClrMapping/>
  </p:clrMapOvr>
  <p:transition xmlns:p14="http://schemas.microsoft.com/office/powerpoint/2010/main"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51520" y="980728"/>
            <a:ext cx="8640960" cy="57246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Parrocchia</a:t>
            </a:r>
          </a:p>
          <a:p>
            <a:pPr algn="ctr"/>
            <a:r>
              <a:rPr lang="it-IT" sz="1200" b="1" dirty="0" smtClean="0"/>
              <a:t>Iscrizione alla Catechesi</a:t>
            </a:r>
            <a:endParaRPr lang="it-IT" sz="1200" dirty="0" smtClean="0"/>
          </a:p>
          <a:p>
            <a:pPr algn="ctr"/>
            <a:r>
              <a:rPr lang="it-IT" sz="1200" dirty="0" smtClean="0"/>
              <a:t>Anno 2011-2012</a:t>
            </a:r>
          </a:p>
          <a:p>
            <a:r>
              <a:rPr lang="it-IT" sz="1200" dirty="0" smtClean="0"/>
              <a:t> </a:t>
            </a:r>
          </a:p>
          <a:p>
            <a:r>
              <a:rPr lang="it-IT" sz="1200" dirty="0" smtClean="0"/>
              <a:t>Noi genitori, 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(nome del padre </a:t>
            </a:r>
            <a:r>
              <a:rPr lang="it-IT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………………………………</a:t>
            </a:r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della madre </a:t>
            </a:r>
            <a:r>
              <a:rPr lang="it-IT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…………….……………………………</a:t>
            </a:r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it-IT" sz="1200" dirty="0" smtClean="0"/>
          </a:p>
          <a:p>
            <a:r>
              <a:rPr lang="it-IT" sz="1200" b="1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consapevoli della nostra responsabilità di primi educatori alla fede dei nostri figli, chiamati a far crescere in loro il dono di grazia ricevuto nel Battesimo, chiediamo l'iscrizione alla catechesi </a:t>
            </a:r>
            <a:r>
              <a:rPr lang="it-IT" sz="1200" dirty="0" smtClean="0"/>
              <a:t>parrocchiale di nostro/a figlio/a</a:t>
            </a:r>
          </a:p>
          <a:p>
            <a:r>
              <a:rPr lang="it-IT" sz="1200" dirty="0" smtClean="0"/>
              <a:t> 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Cognome .............................................................    Nome..................................................................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Nato/a ..................................................................    il.......................................................................... 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Residente a .........................................................     via ....................................................... </a:t>
            </a:r>
            <a:r>
              <a:rPr lang="it-IT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n°</a:t>
            </a:r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........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Tel .......................................................................    Mail </a:t>
            </a:r>
            <a:r>
              <a:rPr lang="it-IT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………………………………………………</a:t>
            </a:r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..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Battezzato nella Parrocchia di ............................................................................................................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Frequenta la classe ........... sezione............  presso la scuola ...........................................................</a:t>
            </a:r>
          </a:p>
          <a:p>
            <a:endParaRPr lang="it-IT" sz="1200" dirty="0" smtClean="0"/>
          </a:p>
          <a:p>
            <a:r>
              <a:rPr lang="it-IT" sz="1200" b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Per evitare che il momento del catechismo resti insignificante nella vita dei nostri figli, li accompagneremo con il nostro </a:t>
            </a:r>
            <a:r>
              <a:rPr lang="it-IT" sz="12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esempio di vita di fede, e ci impegniamo a:</a:t>
            </a:r>
          </a:p>
          <a:p>
            <a:endParaRPr lang="it-IT" sz="1200" dirty="0" smtClean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lvl="0"/>
            <a:r>
              <a:rPr lang="it-IT" sz="12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 coltivare in famiglia la vita cristiana</a:t>
            </a:r>
          </a:p>
          <a:p>
            <a:pPr lvl="0"/>
            <a:r>
              <a:rPr lang="it-IT" sz="12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 partecipare alla vita della comunità parrocchiale</a:t>
            </a:r>
          </a:p>
          <a:p>
            <a:pPr lvl="0"/>
            <a:r>
              <a:rPr lang="it-IT" sz="12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 assicurare la frequenza regolare di nostro/a figlio/a all'incontro di catechismo (condizione necessaria per l'ammissione al sacramento)</a:t>
            </a:r>
          </a:p>
          <a:p>
            <a:pPr lvl="0"/>
            <a:r>
              <a:rPr lang="it-IT" sz="12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 accompagnarlo alla S. Messa domenicale (necessaria quanto il catechismo)</a:t>
            </a:r>
          </a:p>
          <a:p>
            <a:pPr lvl="0"/>
            <a:r>
              <a:rPr lang="it-IT" sz="12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 favorire la sua partecipazione alle varie iniziative che durante l'anno verranno proposte</a:t>
            </a:r>
          </a:p>
          <a:p>
            <a:pPr lvl="0"/>
            <a:r>
              <a:rPr lang="it-IT" sz="12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 partecipare agli incontri che saranno programmati per i genitori. </a:t>
            </a:r>
          </a:p>
          <a:p>
            <a:pPr algn="r"/>
            <a:r>
              <a:rPr lang="it-IT" sz="12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Firma dei genitori </a:t>
            </a:r>
          </a:p>
          <a:p>
            <a:pPr algn="r"/>
            <a:r>
              <a:rPr lang="it-IT" sz="1200" dirty="0" smtClean="0"/>
              <a:t>.....................................................................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Non è possibile la delega 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89120"/>
          </a:xfrm>
        </p:spPr>
        <p:txBody>
          <a:bodyPr>
            <a:normAutofit/>
          </a:bodyPr>
          <a:lstStyle/>
          <a:p>
            <a:r>
              <a:rPr lang="it-IT" dirty="0" smtClean="0"/>
              <a:t>La parrocchia non può e non deve sostituirsi alla famiglia che è la prima responsabile dell’educazione anche cristiana dei figli, essa offre aiuto, supporto, luogo di verifica e di accoglienza di questa fede. </a:t>
            </a:r>
          </a:p>
          <a:p>
            <a:r>
              <a:rPr lang="it-IT" dirty="0" smtClean="0"/>
              <a:t>È evidente il cambio di prospettiva: da una catechesi condotta soltanto dal catechista, dal sacerdote o dalla suora, a una catechesi che vede protagonisti gli stessi genitori.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0" y="285728"/>
            <a:ext cx="9214382" cy="97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it-IT" sz="4400" b="1" dirty="0" smtClean="0">
                <a:solidFill>
                  <a:srgbClr val="0033CC"/>
                </a:solidFill>
                <a:latin typeface="Comic Sans MS" pitchFamily="66" charset="0"/>
              </a:rPr>
              <a:t>La proposta per questo cammino:</a:t>
            </a:r>
            <a:endParaRPr lang="it-IT" sz="44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114694" name="AutoShape 6"/>
          <p:cNvSpPr>
            <a:spLocks noChangeArrowheads="1"/>
          </p:cNvSpPr>
          <p:nvPr/>
        </p:nvSpPr>
        <p:spPr bwMode="auto">
          <a:xfrm>
            <a:off x="1357290" y="1785926"/>
            <a:ext cx="5292725" cy="914400"/>
          </a:xfrm>
          <a:prstGeom prst="foldedCorner">
            <a:avLst>
              <a:gd name="adj" fmla="val 12500"/>
            </a:avLst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it-IT" sz="2000" b="1"/>
              <a:t>SOSTEGNO AL COMPITO EDUCATIVO</a:t>
            </a:r>
          </a:p>
        </p:txBody>
      </p:sp>
      <p:sp>
        <p:nvSpPr>
          <p:cNvPr id="114695" name="AutoShape 7"/>
          <p:cNvSpPr>
            <a:spLocks noChangeArrowheads="1"/>
          </p:cNvSpPr>
          <p:nvPr/>
        </p:nvSpPr>
        <p:spPr bwMode="auto">
          <a:xfrm>
            <a:off x="2214546" y="3143248"/>
            <a:ext cx="5292725" cy="914400"/>
          </a:xfrm>
          <a:prstGeom prst="foldedCorner">
            <a:avLst>
              <a:gd name="adj" fmla="val 12500"/>
            </a:avLst>
          </a:prstGeom>
          <a:solidFill>
            <a:srgbClr val="F399B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it-IT" sz="2000" b="1" dirty="0"/>
              <a:t>CONTENUTI DELLA CATECHESI DEI FIGLI</a:t>
            </a:r>
          </a:p>
        </p:txBody>
      </p:sp>
      <p:sp>
        <p:nvSpPr>
          <p:cNvPr id="114696" name="AutoShape 8"/>
          <p:cNvSpPr>
            <a:spLocks noChangeArrowheads="1"/>
          </p:cNvSpPr>
          <p:nvPr/>
        </p:nvSpPr>
        <p:spPr bwMode="auto">
          <a:xfrm>
            <a:off x="3563888" y="4293096"/>
            <a:ext cx="5292725" cy="914400"/>
          </a:xfrm>
          <a:prstGeom prst="foldedCorner">
            <a:avLst>
              <a:gd name="adj" fmla="val 12500"/>
            </a:avLst>
          </a:prstGeom>
          <a:solidFill>
            <a:srgbClr val="FDD07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it-IT" sz="2000" b="1" dirty="0"/>
              <a:t>RISCOPERTA DELLA </a:t>
            </a:r>
            <a:r>
              <a:rPr lang="it-IT" sz="2000" b="1" dirty="0" smtClean="0"/>
              <a:t>FEDE</a:t>
            </a:r>
          </a:p>
          <a:p>
            <a:r>
              <a:rPr lang="it-IT" sz="2000" b="1" dirty="0" smtClean="0"/>
              <a:t>INTEGRAZIONE NELLA COMUNITA’</a:t>
            </a:r>
            <a:endParaRPr lang="it-IT" sz="20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117693"/>
            <a:ext cx="806489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i="1" dirty="0" smtClean="0"/>
              <a:t>PREGHIERA</a:t>
            </a:r>
            <a:r>
              <a:rPr lang="it-IT" dirty="0" smtClean="0"/>
              <a:t> </a:t>
            </a:r>
            <a:r>
              <a:rPr lang="it-IT" i="1" dirty="0" smtClean="0"/>
              <a:t>di papa Benedetto </a:t>
            </a:r>
            <a:r>
              <a:rPr lang="it-IT" i="1" dirty="0" err="1" smtClean="0"/>
              <a:t>XVI</a:t>
            </a:r>
            <a:endParaRPr lang="it-IT" dirty="0" smtClean="0"/>
          </a:p>
          <a:p>
            <a:pPr algn="ctr"/>
            <a:r>
              <a:rPr lang="it-IT" b="1" dirty="0" smtClean="0"/>
              <a:t> </a:t>
            </a:r>
            <a:endParaRPr lang="it-IT" dirty="0" smtClean="0"/>
          </a:p>
          <a:p>
            <a:pPr algn="ctr"/>
            <a:r>
              <a:rPr lang="it-IT" b="1" dirty="0" smtClean="0"/>
              <a:t>O Dio, che nella Sacra Famiglia</a:t>
            </a:r>
            <a:br>
              <a:rPr lang="it-IT" b="1" dirty="0" smtClean="0"/>
            </a:br>
            <a:r>
              <a:rPr lang="it-IT" b="1" dirty="0" smtClean="0"/>
              <a:t>ci lasciasti un modello perfetto di vita familiare</a:t>
            </a:r>
            <a:br>
              <a:rPr lang="it-IT" b="1" dirty="0" smtClean="0"/>
            </a:br>
            <a:r>
              <a:rPr lang="it-IT" b="1" dirty="0" smtClean="0"/>
              <a:t>vissuta nella Fede e nell'obbedienza alla Tua volontà,</a:t>
            </a:r>
            <a:br>
              <a:rPr lang="it-IT" b="1" dirty="0" smtClean="0"/>
            </a:br>
            <a:r>
              <a:rPr lang="it-IT" b="1" dirty="0" smtClean="0"/>
              <a:t>aiutaci ad essere esempi di fede e di amore</a:t>
            </a:r>
            <a:br>
              <a:rPr lang="it-IT" b="1" dirty="0" smtClean="0"/>
            </a:br>
            <a:r>
              <a:rPr lang="it-IT" b="1" dirty="0" smtClean="0"/>
              <a:t>ai Tuoi comandamenti.</a:t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Soccorrici nella nostra missione</a:t>
            </a:r>
            <a:br>
              <a:rPr lang="it-IT" b="1" dirty="0" smtClean="0"/>
            </a:br>
            <a:r>
              <a:rPr lang="it-IT" b="1" dirty="0" smtClean="0"/>
              <a:t>di trasmettere la Fede ai nostri figli.</a:t>
            </a:r>
            <a:br>
              <a:rPr lang="it-IT" b="1" dirty="0" smtClean="0"/>
            </a:br>
            <a:r>
              <a:rPr lang="it-IT" b="1" dirty="0" smtClean="0"/>
              <a:t>Apri i loro cuori affinché cresca in essi</a:t>
            </a:r>
            <a:br>
              <a:rPr lang="it-IT" b="1" dirty="0" smtClean="0"/>
            </a:br>
            <a:r>
              <a:rPr lang="it-IT" b="1" dirty="0" smtClean="0"/>
              <a:t>il seme della Fede che hanno ricevuto nel Battesimo.</a:t>
            </a:r>
            <a:br>
              <a:rPr lang="it-IT" b="1" dirty="0" smtClean="0"/>
            </a:br>
            <a:r>
              <a:rPr lang="it-IT" b="1" dirty="0" smtClean="0"/>
              <a:t>Fortifica la Fede dei nostri giovani,</a:t>
            </a:r>
            <a:br>
              <a:rPr lang="it-IT" b="1" dirty="0" smtClean="0"/>
            </a:br>
            <a:r>
              <a:rPr lang="it-IT" b="1" dirty="0" smtClean="0"/>
              <a:t>affinché crescano nella conoscenza di Gesù.</a:t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Aumenta l'amore e la fedeltà in tutti i matrimoni,</a:t>
            </a:r>
            <a:br>
              <a:rPr lang="it-IT" b="1" dirty="0" smtClean="0"/>
            </a:br>
            <a:r>
              <a:rPr lang="it-IT" b="1" dirty="0" smtClean="0"/>
              <a:t>specialmente quelli che attraversano </a:t>
            </a:r>
            <a:br>
              <a:rPr lang="it-IT" b="1" dirty="0" smtClean="0"/>
            </a:br>
            <a:r>
              <a:rPr lang="it-IT" b="1" dirty="0" smtClean="0"/>
              <a:t>momenti di sofferenza e di difficoltà.</a:t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Uniti a Giuseppe e a Maria</a:t>
            </a:r>
            <a:br>
              <a:rPr lang="it-IT" b="1" dirty="0" smtClean="0"/>
            </a:br>
            <a:r>
              <a:rPr lang="it-IT" b="1" dirty="0" smtClean="0"/>
              <a:t>Te lo chiediamo per Gesù Cristo Tuo Figlio,</a:t>
            </a:r>
            <a:br>
              <a:rPr lang="it-IT" b="1" dirty="0" smtClean="0"/>
            </a:br>
            <a:r>
              <a:rPr lang="it-IT" b="1" dirty="0" smtClean="0"/>
              <a:t>nostro Signore. </a:t>
            </a:r>
            <a:endParaRPr lang="it-IT" dirty="0" smtClean="0"/>
          </a:p>
          <a:p>
            <a:pPr algn="ctr"/>
            <a:r>
              <a:rPr lang="it-IT" b="1" dirty="0" smtClean="0"/>
              <a:t>Amen.</a:t>
            </a:r>
            <a:endParaRPr lang="it-IT" dirty="0" smtClean="0"/>
          </a:p>
          <a:p>
            <a:pPr algn="ctr"/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“Famiglia, io credo in te”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8503920" cy="4572000"/>
          </a:xfrm>
        </p:spPr>
        <p:txBody>
          <a:bodyPr>
            <a:norm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it-IT" sz="21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it-IT" sz="2600" b="0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it-IT" sz="2600" b="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it-IT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Coinvolgimento della famiglia</a:t>
            </a:r>
            <a:r>
              <a:rPr lang="it-IT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it-IT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it-IT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nel cammino di IC dei figli</a:t>
            </a:r>
            <a:endParaRPr lang="it-IT" sz="32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it-IT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- catechesi con la famiglia</a:t>
            </a:r>
            <a:endParaRPr lang="it-IT" sz="32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it-IT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- catechesi della famiglia</a:t>
            </a:r>
          </a:p>
          <a:p>
            <a:pPr>
              <a:buNone/>
            </a:pPr>
            <a:endParaRPr lang="it-IT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365104"/>
            <a:ext cx="1482769" cy="17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Sandra\Desktop\San gregorio\SINODO parr\Corneli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91564">
            <a:off x="5768721" y="2436881"/>
            <a:ext cx="2685704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famiglia di Cornelio</a:t>
            </a:r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solidFill>
            <a:schemeClr val="accent3">
              <a:lumMod val="50000"/>
            </a:schemeClr>
          </a:solidFill>
        </p:spPr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La famiglia, la casa è presentata nel Nuovo Testamento come spazio di condivisione e di amicizia, di sostentamento, di evangelizzazione, di memoria di quanto Gesù ha detto e operato. </a:t>
            </a:r>
          </a:p>
          <a:p>
            <a:r>
              <a:rPr lang="it-IT" sz="2000" dirty="0" smtClean="0"/>
              <a:t>Essa diventa modello per l’organizzazione e i rapporti ecclesiali. </a:t>
            </a:r>
            <a:endParaRPr lang="it-IT" sz="2000" dirty="0"/>
          </a:p>
        </p:txBody>
      </p:sp>
      <p:pic>
        <p:nvPicPr>
          <p:cNvPr id="80898" name="Picture 2" descr="C:\Users\Sandra\Desktop\San gregorio\SINODO parr\Corneli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620688"/>
            <a:ext cx="3168352" cy="4247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famiglia di Aquila e Priscilla</a:t>
            </a:r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dirty="0" smtClean="0"/>
              <a:t>Da parte delle famiglie o dei singoli ospitanti accogliere gli apostoli nelle loro abitazioni ha coinciso con l’accogliere la Buona Notizia, il battesimo, la presenza di Gesù risorto nella loro vita quotidiana. </a:t>
            </a:r>
          </a:p>
          <a:p>
            <a:r>
              <a:rPr lang="it-IT" sz="1800" dirty="0" smtClean="0"/>
              <a:t>Le loro case sono divenute le prime </a:t>
            </a:r>
            <a:r>
              <a:rPr lang="it-IT" sz="1800" i="1" dirty="0" err="1" smtClean="0"/>
              <a:t>domus</a:t>
            </a:r>
            <a:r>
              <a:rPr lang="it-IT" sz="1800" i="1" dirty="0" smtClean="0"/>
              <a:t> </a:t>
            </a:r>
            <a:r>
              <a:rPr lang="it-IT" sz="1800" i="1" dirty="0" err="1" smtClean="0"/>
              <a:t>ecclesiae</a:t>
            </a:r>
            <a:r>
              <a:rPr lang="it-IT" sz="1800" i="1" dirty="0" smtClean="0"/>
              <a:t>, dove Parola di Dio, eucarestia e diaconia hanno trovato uno spazio fecondo. </a:t>
            </a:r>
            <a:endParaRPr lang="it-IT" sz="1800" dirty="0"/>
          </a:p>
        </p:txBody>
      </p:sp>
      <p:pic>
        <p:nvPicPr>
          <p:cNvPr id="78850" name="Picture 2" descr="C:\Users\Sandra\Desktop\San gregorio\SINODO parr\04-san-paolo-con-aquila-e-priscill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FAMIGLIA  BUONA SAMARITANA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it-IT" b="1" dirty="0" smtClean="0"/>
              <a:t> </a:t>
            </a:r>
            <a:endParaRPr lang="it-IT" dirty="0" smtClean="0"/>
          </a:p>
          <a:p>
            <a:r>
              <a:rPr lang="it-IT" i="1" dirty="0" smtClean="0"/>
              <a:t>La famiglia scendeva da Gerusalemme a Gerico per le vie tortuose della storia, quando incontrò i tempi moderni. Non erano più briganti di altri, ma si accanirono contro la famiglia. Le rubarono la fede, che più o meno aveva conservato, poi le tolsero l’unità e la fedeltà, la serenità del colloquio domestico, la solidarietà con il vicinato e l’ospitalità per i viandanti e i dispersi.</a:t>
            </a:r>
            <a:endParaRPr lang="it-IT" dirty="0" smtClean="0"/>
          </a:p>
          <a:p>
            <a:r>
              <a:rPr lang="it-IT" i="1" dirty="0" smtClean="0"/>
              <a:t>Passò per quella strada un sociologo. Vide la famiglia ferita sull’orlo della strada e disse:”E’ morta”, e continuò il cammino. Passò uno psicologo e disse:” Era oppressiva. Meglio che sia finita”. La incontrò un prete e la sgridò:” </a:t>
            </a:r>
            <a:r>
              <a:rPr lang="it-IT" i="1" dirty="0" err="1" smtClean="0"/>
              <a:t>Perchè</a:t>
            </a:r>
            <a:r>
              <a:rPr lang="it-IT" i="1" dirty="0" smtClean="0"/>
              <a:t> non hai resistito? Forse eri d’accordo con chi ti ha assalito?”.</a:t>
            </a:r>
            <a:endParaRPr lang="it-IT" dirty="0" smtClean="0"/>
          </a:p>
          <a:p>
            <a:r>
              <a:rPr lang="it-IT" i="1" dirty="0" smtClean="0"/>
              <a:t>Infine passò il Signore, che la vide e ne ebbe compassione e si chinò su di lei lavandole le ferite con l’olio della sua tenerezza e il vino del suo amore. Se la caricò sulle spalle e la portò alla Chiesa, affidandogliela, dicendo:”L’ho comprata con il mio sangue. Non lasciarla sola sulla strada in balia dei tempi. Ristorala con la mia parola e il mio pane. Al mio ritorno vi chiederò conto di lei”.</a:t>
            </a:r>
            <a:endParaRPr lang="it-IT" dirty="0" smtClean="0"/>
          </a:p>
          <a:p>
            <a:r>
              <a:rPr lang="it-IT" i="1" dirty="0" smtClean="0"/>
              <a:t>Quando la famiglia si riebbe, si ricordò del volto del Signore e, guarita dalla sua solitudine egoista e dalle sue divisioni, decise di fare altrettanto e di fermarsi accanto a tutti i malcapitati della vita per assisterli e dire loro che c’è sempre un amore vicino a chi soffre ed è solo.</a:t>
            </a:r>
            <a:endParaRPr lang="it-IT" dirty="0" smtClean="0"/>
          </a:p>
        </p:txBody>
      </p:sp>
      <p:pic>
        <p:nvPicPr>
          <p:cNvPr id="81922" name="Picture 2" descr="C:\Users\Sandra\Desktop\LAVORI DI RACCOLTA\ICONE +\ministero e miracoli di Gesù\1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2474027" cy="35790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Chiesa "famiglia di famiglie" 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Progettare la pastorale della parrocchia con la famiglia vuol dire scoprire il progetto di Dio sulla famiglia e sulla parrocchia e delineare il cammino di conversione che famiglia e parrocchia devono percorrere per corrispondere "qui ed ora" al progetto di Dio.</a:t>
            </a:r>
          </a:p>
          <a:p>
            <a:pPr lvl="1"/>
            <a:r>
              <a:rPr lang="it-IT" dirty="0" smtClean="0">
                <a:solidFill>
                  <a:srgbClr val="C00000"/>
                </a:solidFill>
              </a:rPr>
              <a:t>La Chiesa ha bisogno della famiglia per essere pienamente se stessa, cioè "famiglia di famiglie" (CC </a:t>
            </a:r>
            <a:r>
              <a:rPr lang="it-IT" dirty="0" err="1" smtClean="0">
                <a:solidFill>
                  <a:srgbClr val="C00000"/>
                </a:solidFill>
              </a:rPr>
              <a:t>II</a:t>
            </a:r>
            <a:r>
              <a:rPr lang="it-IT" dirty="0" smtClean="0">
                <a:solidFill>
                  <a:srgbClr val="C00000"/>
                </a:solidFill>
              </a:rPr>
              <a:t>,24). </a:t>
            </a:r>
          </a:p>
          <a:p>
            <a:pPr lvl="1"/>
            <a:r>
              <a:rPr lang="it-IT" dirty="0" smtClean="0">
                <a:solidFill>
                  <a:srgbClr val="C00000"/>
                </a:solidFill>
              </a:rPr>
              <a:t>La famiglia ha bisogno della Chiesa e deve vivere nella Chiesa per essere pienamente se stessa.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type="body" sz="half" idx="2"/>
          </p:nvPr>
        </p:nvSpPr>
        <p:spPr>
          <a:xfrm>
            <a:off x="2915816" y="620688"/>
            <a:ext cx="5904656" cy="5544616"/>
          </a:xfrm>
        </p:spPr>
        <p:txBody>
          <a:bodyPr/>
          <a:lstStyle/>
          <a:p>
            <a:r>
              <a:rPr lang="it-IT" sz="2800" b="1" i="1" dirty="0" smtClean="0">
                <a:solidFill>
                  <a:schemeClr val="tx1"/>
                </a:solidFill>
              </a:rPr>
              <a:t>Famiglia diventa ciò che sei:</a:t>
            </a:r>
            <a:r>
              <a:rPr lang="it-IT" sz="2800" i="1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r>
              <a:rPr lang="it-IT" sz="2800" i="1" dirty="0" smtClean="0">
                <a:solidFill>
                  <a:schemeClr val="tx1"/>
                </a:solidFill>
              </a:rPr>
              <a:t>   comunità d'amore, segno dell'amore sponsale di Dio per l'umanità e di Cristo per la Chiesa, segno e strumento di comunione tra gli uomini, scuola di umanità. </a:t>
            </a:r>
            <a:endParaRPr lang="it-IT" sz="2800" dirty="0" smtClean="0">
              <a:solidFill>
                <a:schemeClr val="tx1"/>
              </a:solidFill>
            </a:endParaRPr>
          </a:p>
          <a:p>
            <a:r>
              <a:rPr lang="it-IT" sz="2800" b="1" i="1" dirty="0" smtClean="0">
                <a:solidFill>
                  <a:schemeClr val="tx1"/>
                </a:solidFill>
              </a:rPr>
              <a:t>Parrocchia diventa ciò che sei: </a:t>
            </a:r>
          </a:p>
          <a:p>
            <a:pPr>
              <a:buNone/>
            </a:pPr>
            <a:r>
              <a:rPr lang="it-IT" sz="2800" b="1" i="1" dirty="0" smtClean="0">
                <a:solidFill>
                  <a:schemeClr val="tx1"/>
                </a:solidFill>
              </a:rPr>
              <a:t>    </a:t>
            </a:r>
            <a:r>
              <a:rPr lang="it-IT" sz="2800" i="1" dirty="0" smtClean="0">
                <a:solidFill>
                  <a:schemeClr val="tx1"/>
                </a:solidFill>
              </a:rPr>
              <a:t>famiglia di famiglie, segno della comunione trinitaria, sacramento di comunione nel mondo.</a:t>
            </a:r>
            <a:endParaRPr lang="it-IT" sz="2800" dirty="0" smtClean="0">
              <a:solidFill>
                <a:schemeClr val="tx1"/>
              </a:solidFill>
            </a:endParaRPr>
          </a:p>
          <a:p>
            <a:endParaRPr lang="it-IT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64904"/>
            <a:ext cx="257171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Ruolo insostituibile della famiglia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6336704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t-IT" dirty="0" smtClean="0"/>
              <a:t>   </a:t>
            </a:r>
          </a:p>
          <a:p>
            <a:pPr algn="ctr">
              <a:buNone/>
            </a:pPr>
            <a:r>
              <a:rPr lang="it-IT" b="1" dirty="0" smtClean="0"/>
              <a:t>La famiglia è la prima responsabile dell’educazione alla fede. </a:t>
            </a:r>
          </a:p>
          <a:p>
            <a:pPr>
              <a:buNone/>
            </a:pPr>
            <a:r>
              <a:rPr lang="it-IT" dirty="0" smtClean="0"/>
              <a:t>   E appare chiaro che là dove viene meno la famiglia si rischia di fare una catechesi non supportata dalla testimonianza e dalla verifica quotidiana, e di non lasciare nessuna traccia o comunque un segno molto labile.</a:t>
            </a:r>
          </a:p>
          <a:p>
            <a:endParaRPr lang="it-I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780928"/>
            <a:ext cx="2267744" cy="340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211960" y="3284984"/>
            <a:ext cx="4572000" cy="193899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>
            <a:spAutoFit/>
          </a:bodyPr>
          <a:lstStyle/>
          <a:p>
            <a:endParaRPr lang="it-IT" sz="2000" dirty="0" smtClean="0">
              <a:solidFill>
                <a:prstClr val="black"/>
              </a:solidFill>
            </a:endParaRPr>
          </a:p>
          <a:p>
            <a:r>
              <a:rPr lang="it-IT" sz="2000" dirty="0" smtClean="0">
                <a:solidFill>
                  <a:prstClr val="black"/>
                </a:solidFill>
              </a:rPr>
              <a:t>“Siete disposti ad accogliere con amore i figli che Dio vorrà donarvi </a:t>
            </a:r>
          </a:p>
          <a:p>
            <a:r>
              <a:rPr lang="it-IT" sz="2000" dirty="0" smtClean="0">
                <a:solidFill>
                  <a:prstClr val="black"/>
                </a:solidFill>
              </a:rPr>
              <a:t>e a </a:t>
            </a:r>
            <a:r>
              <a:rPr lang="it-IT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educarli secondo la Parola di Cristo e l’insegnamento della Chiesa</a:t>
            </a:r>
            <a:r>
              <a:rPr lang="it-IT" sz="2000" dirty="0" smtClean="0">
                <a:solidFill>
                  <a:prstClr val="black"/>
                </a:solidFill>
              </a:rPr>
              <a:t>?”</a:t>
            </a:r>
          </a:p>
          <a:p>
            <a:endParaRPr lang="it-IT" sz="2000" dirty="0">
              <a:solidFill>
                <a:prstClr val="black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355976" y="2924944"/>
            <a:ext cx="43141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dirty="0" smtClean="0">
                <a:ln w="1905"/>
                <a:gradFill>
                  <a:gsLst>
                    <a:gs pos="0">
                      <a:srgbClr val="809EC2">
                        <a:shade val="20000"/>
                        <a:satMod val="200000"/>
                      </a:srgbClr>
                    </a:gs>
                    <a:gs pos="78000">
                      <a:srgbClr val="809EC2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09EC2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Nel rito del matrimonio:</a:t>
            </a:r>
            <a:endParaRPr lang="it-IT" sz="2800" b="1" dirty="0">
              <a:ln w="1905"/>
              <a:gradFill>
                <a:gsLst>
                  <a:gs pos="0">
                    <a:srgbClr val="809EC2">
                      <a:shade val="20000"/>
                      <a:satMod val="200000"/>
                    </a:srgbClr>
                  </a:gs>
                  <a:gs pos="78000">
                    <a:srgbClr val="809EC2">
                      <a:tint val="90000"/>
                      <a:shade val="89000"/>
                      <a:satMod val="220000"/>
                    </a:srgbClr>
                  </a:gs>
                  <a:gs pos="100000">
                    <a:srgbClr val="809EC2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Immagine 3" descr="La%20sponsalita%20nel%20NT.pdf - Adobe Reader.bmp"/>
          <p:cNvPicPr>
            <a:picLocks noChangeAspect="1"/>
          </p:cNvPicPr>
          <p:nvPr/>
        </p:nvPicPr>
        <p:blipFill>
          <a:blip r:embed="rId3" cstate="email">
            <a:lum brigh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45195">
            <a:off x="475288" y="2412241"/>
            <a:ext cx="3311126" cy="2520280"/>
          </a:xfrm>
          <a:prstGeom prst="rect">
            <a:avLst/>
          </a:prstGeom>
          <a:ln>
            <a:noFill/>
          </a:ln>
          <a:effectLst>
            <a:outerShdw blurRad="292100" dist="139700" dir="2700000" sx="104000" sy="104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sellaDiTesto 4"/>
          <p:cNvSpPr txBox="1"/>
          <p:nvPr/>
        </p:nvSpPr>
        <p:spPr>
          <a:xfrm>
            <a:off x="827584" y="5517232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/>
              <a:t>Il compito di educatori della fede dei figli nasce dal Matrimonio sacramento e dalla conseguente richiesta del Battesimo dei bambini.</a:t>
            </a:r>
            <a:endParaRPr lang="it-IT" sz="2000" dirty="0">
              <a:solidFill>
                <a:prstClr val="black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467544" y="1124744"/>
            <a:ext cx="8440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4800" b="1" dirty="0" smtClean="0">
                <a:ln w="11430"/>
                <a:gradFill>
                  <a:gsLst>
                    <a:gs pos="0">
                      <a:srgbClr val="F3A447">
                        <a:tint val="70000"/>
                        <a:satMod val="245000"/>
                      </a:srgbClr>
                    </a:gs>
                    <a:gs pos="75000">
                      <a:srgbClr val="F3A447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F3A447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Famiglia: diventa ciò che sei</a:t>
            </a:r>
            <a:r>
              <a:rPr lang="it-IT" sz="5400" b="1" dirty="0" smtClean="0">
                <a:ln w="11430"/>
                <a:gradFill>
                  <a:gsLst>
                    <a:gs pos="0">
                      <a:srgbClr val="F3A447">
                        <a:tint val="70000"/>
                        <a:satMod val="245000"/>
                      </a:srgbClr>
                    </a:gs>
                    <a:gs pos="75000">
                      <a:srgbClr val="F3A447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F3A447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!</a:t>
            </a:r>
            <a:endParaRPr lang="it-IT" sz="5400" b="1" dirty="0">
              <a:ln w="11430"/>
              <a:gradFill>
                <a:gsLst>
                  <a:gs pos="0">
                    <a:srgbClr val="F3A447">
                      <a:tint val="70000"/>
                      <a:satMod val="245000"/>
                    </a:srgbClr>
                  </a:gs>
                  <a:gs pos="75000">
                    <a:srgbClr val="F3A447">
                      <a:tint val="90000"/>
                      <a:shade val="60000"/>
                      <a:satMod val="240000"/>
                    </a:srgbClr>
                  </a:gs>
                  <a:gs pos="100000">
                    <a:srgbClr val="F3A447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ittà">
  <a:themeElements>
    <a:clrScheme name="Loggi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quinozio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646</Words>
  <Application>Microsoft Macintosh PowerPoint</Application>
  <PresentationFormat>Presentazione su schermo (4:3)</PresentationFormat>
  <Paragraphs>82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14</vt:i4>
      </vt:variant>
    </vt:vector>
  </HeadingPairs>
  <TitlesOfParts>
    <vt:vector size="18" baseType="lpstr">
      <vt:lpstr>Tema di Office</vt:lpstr>
      <vt:lpstr>Struttura predefinita</vt:lpstr>
      <vt:lpstr>Città</vt:lpstr>
      <vt:lpstr>Equinozio</vt:lpstr>
      <vt:lpstr>Presentazione di PowerPoint</vt:lpstr>
      <vt:lpstr>“Famiglia, io credo in te” </vt:lpstr>
      <vt:lpstr>La famiglia di Cornelio</vt:lpstr>
      <vt:lpstr>La famiglia di Aquila e Priscilla</vt:lpstr>
      <vt:lpstr>LA FAMIGLIA  BUONA SAMARITANA</vt:lpstr>
      <vt:lpstr>Chiesa "famiglia di famiglie" </vt:lpstr>
      <vt:lpstr>Presentazione di PowerPoint</vt:lpstr>
      <vt:lpstr>Ruolo insostituibile della famiglia</vt:lpstr>
      <vt:lpstr>Presentazione di PowerPoint</vt:lpstr>
      <vt:lpstr>Presentazione di PowerPoint</vt:lpstr>
      <vt:lpstr>Presentazione di PowerPoint</vt:lpstr>
      <vt:lpstr>Non è possibile la delega …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Agire</cp:lastModifiedBy>
  <cp:revision>10</cp:revision>
  <dcterms:created xsi:type="dcterms:W3CDTF">2012-06-30T22:28:21Z</dcterms:created>
  <dcterms:modified xsi:type="dcterms:W3CDTF">2016-11-29T11:26:41Z</dcterms:modified>
</cp:coreProperties>
</file>